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73" r:id="rId4"/>
    <p:sldId id="269" r:id="rId5"/>
    <p:sldId id="270" r:id="rId6"/>
    <p:sldId id="263" r:id="rId7"/>
    <p:sldId id="264" r:id="rId8"/>
    <p:sldId id="262" r:id="rId9"/>
    <p:sldId id="271" r:id="rId10"/>
    <p:sldId id="265" r:id="rId11"/>
    <p:sldId id="266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4" autoAdjust="0"/>
    <p:restoredTop sz="94660"/>
  </p:normalViewPr>
  <p:slideViewPr>
    <p:cSldViewPr>
      <p:cViewPr varScale="1">
        <p:scale>
          <a:sx n="87" d="100"/>
          <a:sy n="87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95A8-A2CE-4AB0-98BA-E97AE0214A8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63A9-5F9E-495D-AC54-4FB63282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7384"/>
            <a:ext cx="9144031" cy="6885384"/>
            <a:chOff x="-32" y="-27384"/>
            <a:chExt cx="9144031" cy="6885384"/>
          </a:xfrm>
        </p:grpSpPr>
        <p:pic>
          <p:nvPicPr>
            <p:cNvPr id="4" name="Рисунок 3" descr="обложка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2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123696" y="6072206"/>
              <a:ext cx="61206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75000"/>
                </a:spcBef>
                <a:defRPr/>
              </a:pPr>
              <a:r>
                <a:rPr lang="ru-RU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Астана, </a:t>
              </a:r>
              <a:r>
                <a:rPr lang="ru-RU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21-22 мая 20</a:t>
              </a:r>
              <a:r>
                <a:rPr lang="en-US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ru-RU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года</a:t>
              </a:r>
              <a:endPara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0218" y="-27384"/>
              <a:ext cx="9123781" cy="10699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Комитет государственных доходов </a:t>
              </a:r>
              <a:endPara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Министерства 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финансов Республики Казахстан</a:t>
              </a:r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1086146"/>
            <a:ext cx="64807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«Сотрудничество государства и бизнеса в РК. </a:t>
            </a:r>
            <a:r>
              <a:rPr kumimoji="0" lang="ru-RU" altLang="ja-JP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</a:t>
            </a:r>
            <a:r>
              <a:rPr kumimoji="0" lang="ru-RU" altLang="ja-JP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объектов инфраструктуры»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9144000" cy="69386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8901113" cy="7350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altLang="ru-RU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словия развития инфраструктуры </a:t>
            </a:r>
            <a:r>
              <a:rPr lang="ru-RU" altLang="ru-RU" sz="2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транспортно-логистических</a:t>
            </a:r>
            <a:r>
              <a:rPr lang="ru-RU" altLang="ru-RU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центров </a:t>
            </a:r>
            <a:endParaRPr lang="ru-RU" alt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3059113" y="893763"/>
            <a:ext cx="59769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создания многополосных пограничных пунктов пропуска в целях устранения эффекта «узкого горлышка», связанного с ограниченным количеством полос перемещения транспортных средств;</a:t>
            </a:r>
          </a:p>
          <a:p>
            <a:pPr marL="285750" indent="-285750"/>
            <a:endParaRPr lang="ru-RU" altLang="ru-RU" b="1">
              <a:latin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модернизации пограничных пунктов пропуска и перегрузочных мест с целью увеличения пропускной способности приграничных станций;</a:t>
            </a:r>
          </a:p>
          <a:p>
            <a:pPr marL="285750" indent="-285750">
              <a:buFontTx/>
              <a:buChar char="-"/>
            </a:pPr>
            <a:endParaRPr lang="ru-RU" altLang="ru-RU" b="1">
              <a:latin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поэтапного строительства транспортно-логистических центров на принципах государственно-частного партнерства  в приграничных автомобильных пунктах пропуска, расположенных на внешней границе Таможенного союза, с целью обеспечения потребности растущего объема перевалки грузов, подлежащих обработке на транспортно-логистических центрах.</a:t>
            </a:r>
          </a:p>
        </p:txBody>
      </p:sp>
      <p:pic>
        <p:nvPicPr>
          <p:cNvPr id="819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65400"/>
            <a:ext cx="216058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E:\712-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052513"/>
            <a:ext cx="216058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C:\Users\Daulet.Urazkenov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4149725"/>
            <a:ext cx="24003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05054" y="348483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400" dirty="0" smtClean="0"/>
              <a:t>9</a:t>
            </a:r>
            <a:endParaRPr lang="ru-RU" sz="1400" dirty="0"/>
          </a:p>
        </p:txBody>
      </p:sp>
      <p:grpSp>
        <p:nvGrpSpPr>
          <p:cNvPr id="9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11" name="Рисунок 10" descr="image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901113" cy="73501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Необходимые меры для улучшения </a:t>
            </a:r>
            <a:r>
              <a:rPr lang="ru-RU" altLang="ru-RU" sz="2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логистического</a:t>
            </a:r>
            <a:r>
              <a:rPr lang="ru-RU" altLang="ru-RU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климата  </a:t>
            </a:r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3059113" y="893763"/>
            <a:ext cx="59769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упростить таможенные процедуры при внешнеэкономической деятельности;</a:t>
            </a:r>
          </a:p>
          <a:p>
            <a:pPr marL="342900" indent="-342900" eaLnBrk="0" hangingPunct="0"/>
            <a:endParaRPr lang="ru-RU" altLang="ru-RU" sz="8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сократить разрешительные документы на экспортно-импортные операции при перевозочном процессе;</a:t>
            </a:r>
          </a:p>
          <a:p>
            <a:pPr marL="342900" indent="-342900" eaLnBrk="0" hangingPunct="0"/>
            <a:endParaRPr lang="ru-RU" altLang="ru-RU" sz="8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привлечь мировые компаний или создать конкурентоспособные компании, способные предоставить транспортно-экспедиторские услуги высокого уровня;</a:t>
            </a:r>
          </a:p>
          <a:p>
            <a:pPr marL="342900" indent="-342900" eaLnBrk="0" hangingPunct="0"/>
            <a:endParaRPr lang="ru-RU" altLang="ru-RU" sz="8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предоставлять возможность отслеживания грузов;</a:t>
            </a:r>
          </a:p>
          <a:p>
            <a:pPr marL="342900" indent="-342900" eaLnBrk="0" hangingPunct="0"/>
            <a:endParaRPr lang="ru-RU" altLang="ru-RU" sz="8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запускать регулярные контейнерные поезда по основным направлениям грузопотоков с целью достижения сроков доставки</a:t>
            </a:r>
          </a:p>
        </p:txBody>
      </p:sp>
      <p:pic>
        <p:nvPicPr>
          <p:cNvPr id="922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084763"/>
            <a:ext cx="20780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C:\Documents and Settings\Admin\Мои документы\For prezentations\Text Docum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981075"/>
            <a:ext cx="12207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C:\Documents and Settings\Admin\Мои документы\For prezentations\Text Docum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1196975"/>
            <a:ext cx="12207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C:\Documents and Settings\Admin\Мои документы\For prezentations\Text Docum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412875"/>
            <a:ext cx="12207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C:\Documents and Settings\Admin\Мои документы\For prezentations\Text Docum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2788" y="1268413"/>
            <a:ext cx="122078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328738" y="1831975"/>
            <a:ext cx="57943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997200"/>
            <a:ext cx="230505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748464" y="348483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400" dirty="0" smtClean="0"/>
              <a:t>10</a:t>
            </a:r>
            <a:endParaRPr lang="ru-RU" sz="1400" dirty="0"/>
          </a:p>
        </p:txBody>
      </p:sp>
      <p:grpSp>
        <p:nvGrpSpPr>
          <p:cNvPr id="14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16" name="Рисунок 15" descr="image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6"/>
          <p:cNvGrpSpPr/>
          <p:nvPr/>
        </p:nvGrpSpPr>
        <p:grpSpPr>
          <a:xfrm>
            <a:off x="0" y="188640"/>
            <a:ext cx="9197790" cy="648072"/>
            <a:chOff x="0" y="188640"/>
            <a:chExt cx="9197790" cy="648072"/>
          </a:xfrm>
        </p:grpSpPr>
        <p:pic>
          <p:nvPicPr>
            <p:cNvPr id="10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640"/>
              <a:ext cx="9144000" cy="6480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648" y="313938"/>
              <a:ext cx="8558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51546" y="348483"/>
              <a:ext cx="446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endParaRPr lang="ru-RU" sz="1400" dirty="0"/>
            </a:p>
          </p:txBody>
        </p:sp>
      </p:grpSp>
      <p:sp>
        <p:nvSpPr>
          <p:cNvPr id="257030" name="WordArt 6"/>
          <p:cNvSpPr>
            <a:spLocks noChangeArrowheads="1" noChangeShapeType="1" noTextEdit="1"/>
          </p:cNvSpPr>
          <p:nvPr/>
        </p:nvSpPr>
        <p:spPr bwMode="auto">
          <a:xfrm>
            <a:off x="2195736" y="2130152"/>
            <a:ext cx="65532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6010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БЛАГОДАРЮ ЗА ВНИМАНИЕ!!!</a:t>
            </a:r>
            <a:endParaRPr lang="ru-RU" sz="3600" kern="10" dirty="0">
              <a:ln w="9525" cap="sq"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graphicFrame>
        <p:nvGraphicFramePr>
          <p:cNvPr id="257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95130"/>
              </p:ext>
            </p:extLst>
          </p:nvPr>
        </p:nvGraphicFramePr>
        <p:xfrm>
          <a:off x="1763688" y="4005063"/>
          <a:ext cx="4608512" cy="2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4039263" imgH="2534876" progId="">
                  <p:embed/>
                </p:oleObj>
              </mc:Choice>
              <mc:Fallback>
                <p:oleObj name="Clip" r:id="rId4" imgW="4039263" imgH="25348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05063"/>
                        <a:ext cx="4608512" cy="259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3" y="142852"/>
            <a:ext cx="8784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15" name="Рисунок 14" descr="image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2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88640"/>
            <a:ext cx="9215470" cy="6597946"/>
            <a:chOff x="0" y="188640"/>
            <a:chExt cx="9215470" cy="65979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640"/>
              <a:ext cx="9144000" cy="64807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2876" y="188640"/>
              <a:ext cx="8643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800" dirty="0"/>
                <a:t>Законодательное основание передачи управления пункта пропуска Национальной палате предпринимателей РК</a:t>
              </a:r>
            </a:p>
          </p:txBody>
        </p:sp>
        <p:grpSp>
          <p:nvGrpSpPr>
            <p:cNvPr id="4" name="Группа 5"/>
            <p:cNvGrpSpPr/>
            <p:nvPr/>
          </p:nvGrpSpPr>
          <p:grpSpPr>
            <a:xfrm>
              <a:off x="214282" y="6528094"/>
              <a:ext cx="7358114" cy="258492"/>
              <a:chOff x="214282" y="6528094"/>
              <a:chExt cx="7358114" cy="25849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00034" y="6540365"/>
                <a:ext cx="707236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cs typeface="Tahoma" pitchFamily="34" charset="0"/>
                  </a:rPr>
                  <a:t>КОМИТЕТ ГОСУДАРСТВЕННЫХ ДОХОДОВ МИНИСТЕРСТВА ФИНАНСОВ РЕСПУБЛИКИ КАЗАХСТАН</a:t>
                </a:r>
                <a:endPara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endParaRPr>
              </a:p>
            </p:txBody>
          </p:sp>
          <p:pic>
            <p:nvPicPr>
              <p:cNvPr id="8" name="Рисунок 7" descr="image00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4282" y="6528094"/>
                <a:ext cx="288000" cy="25849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8786874" y="314246"/>
              <a:ext cx="428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bg1">
                      <a:lumMod val="95000"/>
                    </a:schemeClr>
                  </a:solidFill>
                  <a:latin typeface="HeliosCond" pitchFamily="82" charset="0"/>
                </a:defRPr>
              </a:lvl1pPr>
            </a:lstStyle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95536" y="1196752"/>
            <a:ext cx="842493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соответствии с пунктом 2 статьи 243 Кодекса Республики Казахстан «О Таможенном деле в </a:t>
            </a:r>
            <a:r>
              <a:rPr lang="ru-RU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Республике Казахстан», </a:t>
            </a:r>
            <a:r>
              <a:rPr 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в целях создания благоприятных условий для перемещения пассажиров, транспортных средств и товаров через таможенную границу Таможенного </a:t>
            </a:r>
            <a:r>
              <a:rPr lang="ru-RU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союза, </a:t>
            </a:r>
            <a:r>
              <a:rPr 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Правительство Республики Казахстан вправе передавать в управление объекты таможенной инфраструктуры пункта пропуска через Государственную границу Республики Казахстан Национальной палате предпринимателей Республики Казахстан в порядке, предусмотренном законодательством Республики Казахстан</a:t>
            </a:r>
            <a:r>
              <a:rPr lang="ru-RU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60309" y="3717032"/>
            <a:ext cx="6305166" cy="806157"/>
            <a:chOff x="0" y="381558"/>
            <a:chExt cx="6305166" cy="806157"/>
          </a:xfrm>
        </p:grpSpPr>
        <p:sp>
          <p:nvSpPr>
            <p:cNvPr id="16" name="Нашивка 15"/>
            <p:cNvSpPr/>
            <p:nvPr/>
          </p:nvSpPr>
          <p:spPr>
            <a:xfrm>
              <a:off x="0" y="381558"/>
              <a:ext cx="6305166" cy="806157"/>
            </a:xfrm>
            <a:prstGeom prst="chevron">
              <a:avLst/>
            </a:prstGeom>
            <a:gradFill flip="none" rotWithShape="1">
              <a:gsLst>
                <a:gs pos="0">
                  <a:srgbClr val="DDEBCF">
                    <a:lumMod val="0"/>
                    <a:lumOff val="100000"/>
                  </a:srgbClr>
                </a:gs>
                <a:gs pos="68000">
                  <a:srgbClr val="9CB86E"/>
                </a:gs>
                <a:gs pos="96000">
                  <a:srgbClr val="156B13"/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403079" y="381558"/>
              <a:ext cx="5499009" cy="806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baseline="0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Правительство Республики Казахстан</a:t>
              </a:r>
              <a:endParaRPr lang="ru-RU" sz="1600" b="1" kern="1200" baseline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92080" y="5517232"/>
            <a:ext cx="3596006" cy="672738"/>
            <a:chOff x="0" y="249116"/>
            <a:chExt cx="3596006" cy="672738"/>
          </a:xfrm>
        </p:grpSpPr>
        <p:sp>
          <p:nvSpPr>
            <p:cNvPr id="19" name="Нашивка 18"/>
            <p:cNvSpPr/>
            <p:nvPr/>
          </p:nvSpPr>
          <p:spPr>
            <a:xfrm>
              <a:off x="0" y="249116"/>
              <a:ext cx="3596006" cy="672738"/>
            </a:xfrm>
            <a:prstGeom prst="chevron">
              <a:avLst/>
            </a:prstGeom>
            <a:gradFill flip="none" rotWithShape="1">
              <a:gsLst>
                <a:gs pos="0">
                  <a:srgbClr val="DDEBCF">
                    <a:lumMod val="0"/>
                    <a:lumOff val="100000"/>
                  </a:srgbClr>
                </a:gs>
                <a:gs pos="68000">
                  <a:srgbClr val="9CB86E"/>
                </a:gs>
                <a:gs pos="96000">
                  <a:srgbClr val="156B13"/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336369" y="249116"/>
              <a:ext cx="2923268" cy="67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baseline="0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НПП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РК</a:t>
              </a:r>
              <a:endParaRPr lang="ru-RU" sz="1800" b="1" kern="1200" baseline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6300192" y="4379173"/>
            <a:ext cx="0" cy="9863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88640"/>
            <a:ext cx="9215470" cy="6597946"/>
            <a:chOff x="0" y="188640"/>
            <a:chExt cx="9215470" cy="65979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640"/>
              <a:ext cx="9144000" cy="648072"/>
            </a:xfrm>
            <a:prstGeom prst="rect">
              <a:avLst/>
            </a:prstGeom>
          </p:spPr>
        </p:pic>
        <p:pic>
          <p:nvPicPr>
            <p:cNvPr id="13" name="Picture 4" descr="http://www.s-ge.com/sites/default/files/Fotolia_24172267_Subscription_XL_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8" t="10631" r="168" b="2720"/>
            <a:stretch/>
          </p:blipFill>
          <p:spPr bwMode="auto">
            <a:xfrm>
              <a:off x="0" y="1188245"/>
              <a:ext cx="9144000" cy="5106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2876" y="285728"/>
              <a:ext cx="8643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dirty="0"/>
                <a:t>Стратегические задачи</a:t>
              </a:r>
            </a:p>
          </p:txBody>
        </p:sp>
        <p:grpSp>
          <p:nvGrpSpPr>
            <p:cNvPr id="4" name="Группа 5"/>
            <p:cNvGrpSpPr/>
            <p:nvPr/>
          </p:nvGrpSpPr>
          <p:grpSpPr>
            <a:xfrm>
              <a:off x="214282" y="6528094"/>
              <a:ext cx="7358114" cy="258492"/>
              <a:chOff x="214282" y="6528094"/>
              <a:chExt cx="7358114" cy="25849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00034" y="6540365"/>
                <a:ext cx="707236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cs typeface="Tahoma" pitchFamily="34" charset="0"/>
                  </a:rPr>
                  <a:t>КОМИТЕТ ГОСУДАРСТВЕННЫХ ДОХОДОВ МИНИСТЕРСТВА ФИНАНСОВ РЕСПУБЛИКИ КАЗАХСТАН</a:t>
                </a:r>
                <a:endPara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endParaRPr>
              </a:p>
            </p:txBody>
          </p:sp>
          <p:pic>
            <p:nvPicPr>
              <p:cNvPr id="8" name="Рисунок 7" descr="image00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4282" y="6528094"/>
                <a:ext cx="288000" cy="258492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0" y="1188245"/>
              <a:ext cx="9144000" cy="5106255"/>
            </a:xfrm>
            <a:prstGeom prst="rect">
              <a:avLst/>
            </a:prstGeom>
            <a:solidFill>
              <a:schemeClr val="bg1">
                <a:lumMod val="8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357290" y="3573016"/>
              <a:ext cx="7786710" cy="2721484"/>
            </a:xfrm>
            <a:prstGeom prst="rect">
              <a:avLst/>
            </a:prstGeom>
            <a:solidFill>
              <a:schemeClr val="accent1">
                <a:lumMod val="50000"/>
                <a:alpha val="79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bg1"/>
                </a:buClr>
                <a:buNone/>
              </a:pPr>
              <a:r>
                <a:rPr lang="ru-RU" altLang="ru-RU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Развитие международной торговли</a:t>
              </a:r>
            </a:p>
            <a:p>
              <a:pPr marL="342900" indent="-342900">
                <a:spcAft>
                  <a:spcPts val="1200"/>
                </a:spcAft>
                <a:buClr>
                  <a:schemeClr val="bg1"/>
                </a:buClr>
                <a:buFont typeface="Courier New" panose="02070309020205020404" pitchFamily="49" charset="0"/>
                <a:buChar char="o"/>
              </a:pPr>
              <a:r>
                <a:rPr lang="kk-KZ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Повышение </a:t>
              </a:r>
              <a:r>
                <a:rPr lang="kk-KZ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уровня безопасности </a:t>
              </a:r>
              <a:r>
                <a:rPr lang="kk-KZ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поставок</a:t>
              </a:r>
              <a:endPara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Aft>
                  <a:spcPts val="1200"/>
                </a:spcAft>
                <a:buClr>
                  <a:schemeClr val="bg1"/>
                </a:buClr>
                <a:buFont typeface="Courier New" panose="02070309020205020404" pitchFamily="49" charset="0"/>
                <a:buChar char="o"/>
              </a:pPr>
              <a:r>
                <a:rPr lang="kk-KZ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Ускорение и упрощение таможенных </a:t>
              </a:r>
              <a:r>
                <a:rPr lang="kk-KZ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операций</a:t>
              </a:r>
              <a:endPara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Aft>
                  <a:spcPts val="1200"/>
                </a:spcAft>
                <a:buClr>
                  <a:schemeClr val="bg1"/>
                </a:buClr>
                <a:buFont typeface="Courier New" panose="02070309020205020404" pitchFamily="49" charset="0"/>
                <a:buChar char="o"/>
              </a:pPr>
              <a:r>
                <a:rPr lang="kk-KZ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Обеспечение полного поступления таможенных пошлин и </a:t>
              </a:r>
              <a:r>
                <a:rPr lang="kk-KZ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налогов</a:t>
              </a:r>
              <a:endParaRPr lang="kk-KZ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90000"/>
                </a:lnSpc>
                <a:buClr>
                  <a:schemeClr val="hlink"/>
                </a:buClr>
                <a:buNone/>
              </a:pPr>
              <a:endParaRPr lang="kk-K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86874" y="314246"/>
              <a:ext cx="428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bg1">
                      <a:lumMod val="95000"/>
                    </a:schemeClr>
                  </a:solidFill>
                  <a:latin typeface="HeliosCond" pitchFamily="82" charset="0"/>
                </a:defRPr>
              </a:lvl1pPr>
            </a:lstStyle>
            <a:p>
              <a:r>
                <a: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7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"/>
          </a:xfrm>
          <a:prstGeom prst="rect">
            <a:avLst/>
          </a:prstGeom>
        </p:spPr>
      </p:pic>
      <p:grpSp>
        <p:nvGrpSpPr>
          <p:cNvPr id="3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9" name="Рисунок 8" descr="image0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  <p:pic>
        <p:nvPicPr>
          <p:cNvPr id="1026" name="Picture 2" descr="http://www.kasachstan-tourismus.de/folge/virtualwiki/kasachstan_html_m68ab431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21721" r="23521" b="46921"/>
          <a:stretch/>
        </p:blipFill>
        <p:spPr bwMode="auto">
          <a:xfrm>
            <a:off x="0" y="1409700"/>
            <a:ext cx="91440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156176" y="3789040"/>
            <a:ext cx="172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65479" y="4974267"/>
            <a:ext cx="1982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и Юго-восточная Азия, Закавказье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67960" y="1692097"/>
            <a:ext cx="19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ЕС, Восточная Европа, СНГ</a:t>
            </a:r>
            <a:endParaRPr lang="en-US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131010"/>
            <a:ext cx="82444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перемещения транзитных товаров через территорию Республики Казахстан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33" y="2060848"/>
            <a:ext cx="3684899" cy="3060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86842" y="314246"/>
            <a:ext cx="42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95000"/>
                  </a:schemeClr>
                </a:solidFill>
                <a:latin typeface="HeliosCond" pitchFamily="82" charset="0"/>
              </a:defRPr>
            </a:lvl1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642918"/>
            <a:ext cx="9144000" cy="5857916"/>
            <a:chOff x="-1588" y="25374"/>
            <a:chExt cx="9177338" cy="6643688"/>
          </a:xfrm>
        </p:grpSpPr>
        <p:pic>
          <p:nvPicPr>
            <p:cNvPr id="4098" name="Picture 10" descr="C:\Users\Daulet.Urazkenov\Desktop\жд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588" y="25374"/>
              <a:ext cx="9177338" cy="6643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ая выноска 6"/>
            <p:cNvSpPr/>
            <p:nvPr/>
          </p:nvSpPr>
          <p:spPr>
            <a:xfrm>
              <a:off x="6379542" y="2313741"/>
              <a:ext cx="2152824" cy="612775"/>
            </a:xfrm>
            <a:prstGeom prst="wedgeRectCallout">
              <a:avLst>
                <a:gd name="adj1" fmla="val -70605"/>
                <a:gd name="adj2" fmla="val -22203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Северный ТАЖМ</a:t>
              </a:r>
            </a:p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0,6 млн. 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тн</a:t>
              </a:r>
              <a:endPara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Прямоугольная выноска 11"/>
            <p:cNvSpPr/>
            <p:nvPr/>
          </p:nvSpPr>
          <p:spPr>
            <a:xfrm>
              <a:off x="5867401" y="5759450"/>
              <a:ext cx="1874413" cy="611188"/>
            </a:xfrm>
            <a:prstGeom prst="wedgeRectCallout">
              <a:avLst>
                <a:gd name="adj1" fmla="val -39767"/>
                <a:gd name="adj2" fmla="val -11339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Южный ТАЖМ</a:t>
              </a:r>
            </a:p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2,7 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млн.тн</a:t>
              </a:r>
              <a:endPara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Прямоугольная выноска 13"/>
            <p:cNvSpPr/>
            <p:nvPr/>
          </p:nvSpPr>
          <p:spPr>
            <a:xfrm>
              <a:off x="715364" y="1536001"/>
              <a:ext cx="2367808" cy="611188"/>
            </a:xfrm>
            <a:prstGeom prst="wedgeRectCallout">
              <a:avLst>
                <a:gd name="adj1" fmla="val -5164"/>
                <a:gd name="adj2" fmla="val 188973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Север-юг коридор </a:t>
              </a:r>
            </a:p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3 млн. 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тн</a:t>
              </a:r>
              <a:endPara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ая выноска 15"/>
            <p:cNvSpPr/>
            <p:nvPr/>
          </p:nvSpPr>
          <p:spPr>
            <a:xfrm>
              <a:off x="4624388" y="4292600"/>
              <a:ext cx="1396663" cy="612775"/>
            </a:xfrm>
            <a:prstGeom prst="wedgeRectCallout">
              <a:avLst>
                <a:gd name="adj1" fmla="val -59351"/>
                <a:gd name="adj2" fmla="val 33999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ТРАСЕКА</a:t>
              </a:r>
            </a:p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10 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млн.тн</a:t>
              </a:r>
              <a:endPara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ая выноска 16"/>
            <p:cNvSpPr/>
            <p:nvPr/>
          </p:nvSpPr>
          <p:spPr>
            <a:xfrm>
              <a:off x="3059113" y="2708275"/>
              <a:ext cx="2592387" cy="395288"/>
            </a:xfrm>
            <a:prstGeom prst="wedgeRectCallout">
              <a:avLst>
                <a:gd name="adj1" fmla="val -30724"/>
                <a:gd name="adj2" fmla="val 183766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err="1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Жезказган</a:t>
              </a:r>
              <a:r>
                <a:rPr lang="ru-RU" altLang="ru-RU" sz="1600" b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- Бейнеу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14"/>
            <a:ext cx="9144000" cy="648072"/>
          </a:xfrm>
          <a:prstGeom prst="rect">
            <a:avLst/>
          </a:prstGeom>
        </p:spPr>
      </p:pic>
      <p:sp>
        <p:nvSpPr>
          <p:cNvPr id="10" name="Rectangle 39"/>
          <p:cNvSpPr/>
          <p:nvPr/>
        </p:nvSpPr>
        <p:spPr>
          <a:xfrm>
            <a:off x="8688" y="142852"/>
            <a:ext cx="860847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транзитные коридоры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5054" y="214290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400" dirty="0"/>
              <a:t>4</a:t>
            </a:r>
            <a:endParaRPr lang="ru-RU" sz="1400" dirty="0"/>
          </a:p>
        </p:txBody>
      </p:sp>
      <p:grpSp>
        <p:nvGrpSpPr>
          <p:cNvPr id="13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18" name="Рисунок 17" descr="image0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9144000" cy="648072"/>
          </a:xfrm>
          <a:prstGeom prst="rect">
            <a:avLst/>
          </a:prstGeom>
        </p:spPr>
      </p:pic>
      <p:pic>
        <p:nvPicPr>
          <p:cNvPr id="6146" name="Picture 3" descr="C:\Users\Daulet.Urazkenov\Desktop\Актау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857232"/>
            <a:ext cx="91471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79388" y="71414"/>
            <a:ext cx="8856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Координация деятельности </a:t>
            </a:r>
            <a:r>
              <a:rPr lang="ru-RU" altLang="ru-RU" sz="2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хаба</a:t>
            </a:r>
            <a:r>
              <a:rPr lang="ru-RU" altLang="ru-RU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«Хоргос» </a:t>
            </a:r>
          </a:p>
          <a:p>
            <a:pPr algn="ctr"/>
            <a:r>
              <a:rPr lang="ru-RU" altLang="ru-RU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 морским портом Актау</a:t>
            </a:r>
          </a:p>
        </p:txBody>
      </p:sp>
      <p:pic>
        <p:nvPicPr>
          <p:cNvPr id="6" name="Picture 2" descr="C:\Users\askhat.KHORGOSSRV0.000\Desktop\ДКР_3\МЦПС Р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8138" y="2887663"/>
            <a:ext cx="3465512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418138" y="2565400"/>
            <a:ext cx="3465512" cy="358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Tahoma" pitchFamily="34" charset="0"/>
                <a:cs typeface="Tahoma" pitchFamily="34" charset="0"/>
              </a:rPr>
              <a:t>МЦПС «Хоргос – Восточные ворота»</a:t>
            </a:r>
          </a:p>
        </p:txBody>
      </p:sp>
      <p:pic>
        <p:nvPicPr>
          <p:cNvPr id="6152" name="Picture 5" descr="C:\Users\Daulet.Urazkenov\Desktop\МЦПС\imgpreview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1936750"/>
            <a:ext cx="3459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1568440"/>
            <a:ext cx="3465512" cy="360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Tahoma" pitchFamily="34" charset="0"/>
                <a:cs typeface="Tahoma" pitchFamily="34" charset="0"/>
              </a:rPr>
              <a:t>Морской порт Актау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14282" y="5643578"/>
            <a:ext cx="3425856" cy="739775"/>
          </a:xfrm>
          <a:prstGeom prst="wedgeRectCallout">
            <a:avLst>
              <a:gd name="adj1" fmla="val -19917"/>
              <a:gd name="adj2" fmla="val -117039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Объем перевалки грузов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2012г. – 16,8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млн.тн</a:t>
            </a:r>
            <a:r>
              <a: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2020г.(прогноз) – 20,5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млн.тн</a:t>
            </a:r>
            <a:endParaRPr lang="ru-RU" altLang="ru-RU" sz="1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802208" y="5715016"/>
            <a:ext cx="2770188" cy="611188"/>
          </a:xfrm>
          <a:prstGeom prst="wedgeRectCallout">
            <a:avLst>
              <a:gd name="adj1" fmla="val -35730"/>
              <a:gd name="adj2" fmla="val -87987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Транспортный коридор «ТРАСЕКА»</a:t>
            </a:r>
          </a:p>
        </p:txBody>
      </p:sp>
      <p:sp>
        <p:nvSpPr>
          <p:cNvPr id="6156" name="TextBox 6"/>
          <p:cNvSpPr txBox="1">
            <a:spLocks noChangeArrowheads="1"/>
          </p:cNvSpPr>
          <p:nvPr/>
        </p:nvSpPr>
        <p:spPr bwMode="auto">
          <a:xfrm>
            <a:off x="395288" y="4973638"/>
            <a:ext cx="108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Актау</a:t>
            </a:r>
          </a:p>
        </p:txBody>
      </p:sp>
      <p:sp>
        <p:nvSpPr>
          <p:cNvPr id="6157" name="TextBox 21"/>
          <p:cNvSpPr txBox="1">
            <a:spLocks noChangeArrowheads="1"/>
          </p:cNvSpPr>
          <p:nvPr/>
        </p:nvSpPr>
        <p:spPr bwMode="auto">
          <a:xfrm>
            <a:off x="7380288" y="5229225"/>
            <a:ext cx="1503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Tahoma" pitchFamily="34" charset="0"/>
                <a:cs typeface="Tahoma" pitchFamily="34" charset="0"/>
              </a:rPr>
              <a:t>Хоргос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5054" y="28572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400" dirty="0" smtClean="0"/>
              <a:t>5</a:t>
            </a:r>
            <a:endParaRPr lang="ru-RU" sz="1400" dirty="0"/>
          </a:p>
        </p:txBody>
      </p:sp>
      <p:grpSp>
        <p:nvGrpSpPr>
          <p:cNvPr id="16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21" name="Рисунок 20" descr="image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7308850" y="4868863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ahoma" pitchFamily="34" charset="0"/>
                <a:cs typeface="Tahoma" pitchFamily="34" charset="0"/>
              </a:rPr>
              <a:t>Коргас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619250" y="2597150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ahoma" pitchFamily="34" charset="0"/>
                <a:cs typeface="Tahoma" pitchFamily="34" charset="0"/>
              </a:rPr>
              <a:t>Морток</a:t>
            </a:r>
          </a:p>
        </p:txBody>
      </p:sp>
      <p:pic>
        <p:nvPicPr>
          <p:cNvPr id="26626" name="Picture 2" descr="H:\Для слайдов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32" cy="57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4429132"/>
            <a:ext cx="1954951" cy="2000995"/>
          </a:xfrm>
          <a:prstGeom prst="roundRect">
            <a:avLst>
              <a:gd name="adj" fmla="val 6252"/>
            </a:avLst>
          </a:prstGeom>
          <a:solidFill>
            <a:srgbClr val="E6F0C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прогнозам экспертов, к 2020г. потенциальный объем транзитного грузопотока через Казахстан может составить порядка 30 млн. тонн при доле автотранспорта до 5,5 млн. тонн.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84"/>
            <a:ext cx="9144000" cy="6480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44" y="142852"/>
            <a:ext cx="8821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Автомобильный коридор «Западная Европа – Западный Китай»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5054" y="14285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400" dirty="0" smtClean="0"/>
              <a:t>6</a:t>
            </a:r>
            <a:endParaRPr lang="ru-RU" sz="1400" dirty="0"/>
          </a:p>
        </p:txBody>
      </p:sp>
      <p:grpSp>
        <p:nvGrpSpPr>
          <p:cNvPr id="14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16" name="Рисунок 15" descr="image0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0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22"/>
            <a:ext cx="9144000" cy="648072"/>
          </a:xfrm>
          <a:prstGeom prst="rect">
            <a:avLst/>
          </a:prstGeom>
        </p:spPr>
      </p:pic>
      <p:pic>
        <p:nvPicPr>
          <p:cNvPr id="5122" name="Picture 2" descr="C:\Users\Daulet.Urazkenov\Desktop\ЗЕЗ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951" y="285728"/>
            <a:ext cx="846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Автомобильный коридор «Западная Европа – Западный Китай»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41738" y="1341438"/>
            <a:ext cx="5310187" cy="1079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Завершение планируется в 2016г.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Объем грузоперевозок составит не менее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ru-RU" altLang="ru-RU" b="1" dirty="0" err="1" smtClean="0">
                <a:latin typeface="Tahoma" pitchFamily="34" charset="0"/>
                <a:cs typeface="Tahoma" pitchFamily="34" charset="0"/>
              </a:rPr>
              <a:t>млн.тн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 транзитных грузов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5054" y="348483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400" dirty="0" smtClean="0"/>
              <a:t>7</a:t>
            </a:r>
            <a:endParaRPr lang="ru-RU" sz="1400" dirty="0"/>
          </a:p>
        </p:txBody>
      </p:sp>
      <p:grpSp>
        <p:nvGrpSpPr>
          <p:cNvPr id="10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13" name="Рисунок 12" descr="image0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785794"/>
            <a:ext cx="9144000" cy="37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2844" y="4143380"/>
            <a:ext cx="8821644" cy="127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hlink"/>
              </a:buClr>
              <a:buFont typeface="Arial" pitchFamily="34" charset="0"/>
              <a:buNone/>
            </a:pPr>
            <a:endParaRPr lang="ru-RU" altLang="ru-RU" sz="2000" b="1" u="sng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None/>
            </a:pP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ТЛЦ – это </a:t>
            </a:r>
            <a:r>
              <a:rPr lang="ru-RU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транспортно-логистический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центр, предназначенный для оказания комплекса транспортно-экспедиционных услуг при перевозке грузов, а также сопутствующих услуг участникам </a:t>
            </a:r>
            <a:r>
              <a:rPr lang="ru-RU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транспортно-логистической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деятельности</a:t>
            </a:r>
          </a:p>
          <a:p>
            <a:pPr>
              <a:spcBef>
                <a:spcPts val="0"/>
              </a:spcBef>
              <a:buClr>
                <a:schemeClr val="hlink"/>
              </a:buClr>
              <a:buNone/>
            </a:pPr>
            <a:endParaRPr lang="fr-BE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Font typeface="Arial" pitchFamily="34" charset="0"/>
              <a:buNone/>
            </a:pPr>
            <a:r>
              <a:rPr lang="ru-RU" altLang="ru-RU" sz="1600" b="1" u="sng" dirty="0" smtClean="0">
                <a:latin typeface="Tahoma" pitchFamily="34" charset="0"/>
                <a:cs typeface="Tahoma" pitchFamily="34" charset="0"/>
              </a:rPr>
              <a:t>Преимущества ТЛЦ</a:t>
            </a:r>
            <a:endParaRPr lang="ru-RU" altLang="ru-RU" sz="1600" b="1" u="sng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buClr>
                <a:schemeClr val="hlink"/>
              </a:buClr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 Социальное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, экономическое развитие приграничных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регионов</a:t>
            </a: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buClr>
                <a:schemeClr val="hlink"/>
              </a:buClr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 Увеличение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пропускной способности таможенной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инфраструктуры</a:t>
            </a: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buClr>
                <a:schemeClr val="hlink"/>
              </a:buClr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 Комплекс </a:t>
            </a:r>
            <a:r>
              <a:rPr lang="ru-RU" altLang="ru-RU" sz="1600" dirty="0" err="1">
                <a:latin typeface="Tahoma" pitchFamily="34" charset="0"/>
                <a:cs typeface="Tahoma" pitchFamily="34" charset="0"/>
              </a:rPr>
              <a:t>логистических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и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таможенных услуг на территории ТЛЦ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0" y="71414"/>
            <a:ext cx="9197790" cy="648072"/>
            <a:chOff x="0" y="188640"/>
            <a:chExt cx="9197790" cy="648072"/>
          </a:xfrm>
        </p:grpSpPr>
        <p:pic>
          <p:nvPicPr>
            <p:cNvPr id="10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640"/>
              <a:ext cx="9144000" cy="6480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648" y="313938"/>
              <a:ext cx="8558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dirty="0"/>
                <a:t>Транспортно-логистический центр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51546" y="348483"/>
              <a:ext cx="446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1400" dirty="0" smtClean="0"/>
                <a:t>8</a:t>
              </a:r>
              <a:endParaRPr lang="ru-RU" sz="1400" dirty="0"/>
            </a:p>
          </p:txBody>
        </p:sp>
      </p:grpSp>
      <p:grpSp>
        <p:nvGrpSpPr>
          <p:cNvPr id="13" name="Группа 6"/>
          <p:cNvGrpSpPr/>
          <p:nvPr/>
        </p:nvGrpSpPr>
        <p:grpSpPr>
          <a:xfrm>
            <a:off x="214282" y="6528094"/>
            <a:ext cx="7358114" cy="258492"/>
            <a:chOff x="214282" y="6528094"/>
            <a:chExt cx="7358114" cy="25849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00034" y="6540365"/>
              <a:ext cx="707236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ahoma" pitchFamily="34" charset="0"/>
                </a:rPr>
                <a:t>КОМИТЕТ ГОСУДАРСТВЕННЫХ ДОХОДОВ МИНИСТЕРСТВА ФИНАНСОВ РЕСПУБЛИКИ КАЗАХСТАН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  <p:pic>
          <p:nvPicPr>
            <p:cNvPr id="15" name="Рисунок 14" descr="image0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6528094"/>
              <a:ext cx="288000" cy="258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9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575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Условия развития инфраструктуры транспортно-логистических центров </vt:lpstr>
      <vt:lpstr>  Необходимые меры для улучшения логистического климата 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Talgat.Raikhanov</dc:creator>
  <cp:lastModifiedBy>Marina Davidovskaya</cp:lastModifiedBy>
  <cp:revision>6</cp:revision>
  <dcterms:created xsi:type="dcterms:W3CDTF">2015-05-14T04:47:54Z</dcterms:created>
  <dcterms:modified xsi:type="dcterms:W3CDTF">2015-05-19T04:04:19Z</dcterms:modified>
</cp:coreProperties>
</file>